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62" r:id="rId10"/>
    <p:sldId id="263" r:id="rId11"/>
    <p:sldId id="266" r:id="rId1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45BE-31BD-4CF3-BF81-A09AD6DD1BD0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721-155E-4EFB-9507-93BCF979856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916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45BE-31BD-4CF3-BF81-A09AD6DD1BD0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721-155E-4EFB-9507-93BCF97985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12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45BE-31BD-4CF3-BF81-A09AD6DD1BD0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721-155E-4EFB-9507-93BCF97985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86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45BE-31BD-4CF3-BF81-A09AD6DD1BD0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721-155E-4EFB-9507-93BCF97985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810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45BE-31BD-4CF3-BF81-A09AD6DD1BD0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721-155E-4EFB-9507-93BCF9798567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128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45BE-31BD-4CF3-BF81-A09AD6DD1BD0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721-155E-4EFB-9507-93BCF97985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39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45BE-31BD-4CF3-BF81-A09AD6DD1BD0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721-155E-4EFB-9507-93BCF97985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9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45BE-31BD-4CF3-BF81-A09AD6DD1BD0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721-155E-4EFB-9507-93BCF97985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12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45BE-31BD-4CF3-BF81-A09AD6DD1BD0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721-155E-4EFB-9507-93BCF97985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7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E3D45BE-31BD-4CF3-BF81-A09AD6DD1BD0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BE4721-155E-4EFB-9507-93BCF97985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088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D45BE-31BD-4CF3-BF81-A09AD6DD1BD0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E4721-155E-4EFB-9507-93BCF97985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77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E3D45BE-31BD-4CF3-BF81-A09AD6DD1BD0}" type="datetimeFigureOut">
              <a:rPr lang="ru-RU" smtClean="0"/>
              <a:t>23.03.2023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EBE4721-155E-4EFB-9507-93BCF9798567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58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95FBFE-19EB-E242-8751-25EF1F7C1F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Конфликт интересов в профессиональной деятельности учреждения.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4B7C20F-FF45-F62F-1915-074355B966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0711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F1B94C-DF55-1220-5D27-FABAA7E40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Судебная практика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F4B890-D9F1-67A7-5B23-6864B1C99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1. Третий кассационный суд общей юрисдикции (Определение от 14.10.2020 N 88-14416/2020)</a:t>
            </a:r>
          </a:p>
          <a:p>
            <a:pPr algn="just"/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Пациенты больницы пожаловались на заведующего отделением в связи с тем, что тот навязывал им платные медицинские услуги (покупку интраокулярной линзы), не предоставляя при этом альтернативу в рамках ОМС. Комиссия учреждения по урегулированию конфликта интересов подтвердила наличие инцидента. Медицинский работник, принимая пациентов, выдавал им реквизиты расчетного счета ИП (им была супруга работника) с целью покупки медицинского изделия. Тем самым нарушалось право пациентов на выбор поставщика и игнорировалось их право на бесплатное лечение по программе госгарантий. Действия заведующего отделением были рассчитаны на получение его супругой (ИП) коммерческой прибыли. Расторжение работодателем трудового договора с медработником законно.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402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B37E5A-8A66-8A9F-3CBB-7354A80F5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AA6467-3C2C-6765-8166-6C8994787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2. Решение ВС Республики Башкортостан от 30.10.2019 по делу N 21-1120/2019. </a:t>
            </a:r>
          </a:p>
          <a:p>
            <a:pPr indent="0" algn="just">
              <a:lnSpc>
                <a:spcPct val="107000"/>
              </a:lnSpc>
              <a:spcBef>
                <a:spcPts val="1100"/>
              </a:spcBef>
              <a:spcAft>
                <a:spcPts val="800"/>
              </a:spcAft>
              <a:buNone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Заведующая эндокринологическим отделением бюджетного учреждения здравоохранения (детской больницы), игнорируя прямой запрет, установленный </a:t>
            </a:r>
            <a:r>
              <a:rPr lang="ru-RU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ст. 74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Закона об охране здоровья, получала от представителей коммерческих организаций лекарства, которые больницей не закупались, хранила их на рабочем месте и назначала пациентам. Руководитель учреждения обо всем этом проинформирован не был.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Bef>
                <a:spcPts val="110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Штраф в размере 4 тыс. руб. заведующей отделения выписал территориальный орган Росздравнадзора - после внеплановой проверки.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07000"/>
              </a:lnSpc>
              <a:spcBef>
                <a:spcPts val="1100"/>
              </a:spcBef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суде работница утверждала, что у контрольного органа отсутствовали доказательства получения ею выгоды, но этот довод судьи отклонили. Административное правонарушение заключается именно в бездействии медработника, а штраф назначен за непредоставление информации о возникшем конфликте интересов. Мера ответственности применена правильно.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7007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9FCF06-8964-4820-C4F6-25E50CC48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Личная заинтересованность педагога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C7DDA9-004B-B964-7B59-45659FAAF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У педагогических работников личные интересы и профессиональные обязанности могут смешиваться в связи с оказанием платных образовательных услуг. Законодательство не запрещает педагогам участвовать в платной деятельности образовательного учреждения, но вводит ограничение. Согласно ч. 2 ст. 48 Закона об образовании педагогический работник не вправе предоставлять названные услуги обучающимся в данной образовательной организации, если его действия приводят к конфликту интересов. Учащиеся и их родители могут заявить о наличии у педагога такого конфликта, обратившись в комиссию по урегулированию споров между участниками образовательных отношений, созданную в учреждении (п. 2 ч. 1 ст. 45 Закона об образовании).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5152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C1F6AB-6FC2-9A91-A9A4-DD3F6EF6C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Коррупционные риски проявляются в случаях: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C0CFA1-D301-DB1C-DE3F-22475927A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ведет основные, бесплатные (в рамках выполнения государственного или муниципального задания) и платные занятия у одних и тех же учеников;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занимается репетиторством с учащимися, которых он обучает в рамках выполнения должностных обязанностей;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занимается репетиторством во время основного занятия, внеклассного мероприятия;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участвует в формировании списка группы, класса (особенно первоклассников);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собирает деньги на нужды группы, класса или образовательного учреждения в целом;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входит в жюри конкурсов и олимпиад, где участвуют его ученики;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участвует в распределении бонусов для обучающихся;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получает подарки, услуги и иные выгодные предложения от родителей обучающихся;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использует в личных целях возможности родителей обучающихся.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707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A5D17-2A1B-D00B-85C5-5DE637E0B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Меры по урегулированию инцидента: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C951D0-980D-DB76-7017-88398FA05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ограничение доступа работника к конкретной информации, которая может затрагивать его личные интересы;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добровольный отказ работника или его отстранение (постоянное, временное) от участия в обсуждении и процессе принятия решений по вопросам, которые находятся или могут оказаться под влиянием конфликта интересов;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пересмотр и изменение функциональных обязанностей работника;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временное отстранение от должности, если личные интересы работника входят в противоречие с функциональными обязанностями;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перевод на должность, предусматривающую выполнение функциональных обязанностей, не связанных с конфликтом интересов;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увольнение работника по собственной инициативе;</a:t>
            </a:r>
          </a:p>
          <a:p>
            <a:pPr algn="just"/>
            <a:r>
              <a:rPr lang="ru-RU" sz="1800" b="0" i="0" u="none" strike="noStrike" baseline="0" dirty="0">
                <a:latin typeface="Calibri" panose="020F0502020204030204" pitchFamily="34" charset="0"/>
              </a:rPr>
              <a:t>- увольнение работника по инициативе работодателя за совершение дисциплинарного проступка (за неисполнение или ненадлежащее исполнение по вине работника возложенных на него трудовых обязанностей) или из-за утраты доверия со стороны работодателя.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793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945885-DAC4-22EF-92C6-EE3075897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Судебная практика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6ABD9A8-CBE3-ED40-97E2-C1C720E48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1. Решение Советского районного суда г. Томска от 04.07.2019 N 2-1733/2019~М-1479/2019 по делу N 2-1733/2019</a:t>
            </a:r>
          </a:p>
          <a:p>
            <a:r>
              <a:rPr lang="ru-RU" sz="2000" b="0" i="0" u="none" strike="noStrike" baseline="0" dirty="0">
                <a:latin typeface="Calibri" panose="020F0502020204030204" pitchFamily="34" charset="0"/>
              </a:rPr>
              <a:t>Тренер-преподаватель предъявила иск к работодателю о законности объявления выговора.</a:t>
            </a:r>
            <a:endParaRPr lang="ru-RU" b="1" dirty="0"/>
          </a:p>
          <a:p>
            <a:pPr algn="just"/>
            <a:r>
              <a:rPr lang="ru-RU" dirty="0"/>
              <a:t>Тренер-преподаватель поспорила со своим работодателем - бюджетным учреждением дополнительного образования (спортшколой) - о законности объявления выговора. Дисциплинарное взыскание было наложено в том числе за то, что преподаватель проводила платные тренировки обучающихся (среди них - ученики спортшколы) и собирала денежные средства с их родителей.</a:t>
            </a:r>
          </a:p>
          <a:p>
            <a:pPr algn="just"/>
            <a:r>
              <a:rPr lang="ru-RU" dirty="0"/>
              <a:t>В суде сотрудница указывала, что вела платные занятия как частное лицо - в спортивном комплексе другого учреждения на основании договора аренды спортзала. А сбор денег был личной инициативой родителей обучающихся, при этом средства тратились на инвентарь и поездки.</a:t>
            </a:r>
          </a:p>
          <a:p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145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53F16-DB32-6A72-456E-486D9BB2C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38FB25-15A7-969A-BE9E-6A932A29E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Суд расценил сложившуюся ситуацию как конфликт интересов, возникший у педагогического работника. Оказание дополнительных платных услуг ученикам спортшколы приводит к личной заинтересованности педагога в получении материальной выгоды, что противоречит положениям устава учреждения. Кроме того, сбор средств не был добровольным. Сами же средства тратились на обеспечение участия учеников школы в соревнованиях и тренировочных сборах, проходящих в других местностях. Между тем эти расходы учреждение осуществляло за счет субсидии на выполнение муниципального задания, то есть поездки должны были быть бесплатными для детей. Сбор денег на такие поездки - это прямое нарушение прав граждан на получение общедоступного и бесплатного дополнительного образования в спортшколе. Выговор тренеру-преподавателю вынесен законно.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0683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10291E-9660-D3C2-9351-360E15140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2D4BE4-9B32-8AF2-8667-52C220294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ru-R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Приговор Кетовского районного суда Курганской области от 29.07.2019 по делу N 1-79/2019</a:t>
            </a:r>
          </a:p>
          <a:p>
            <a:pPr algn="just"/>
            <a:r>
              <a:rPr lang="ru-RU" dirty="0"/>
              <a:t>Для преподавателя вуза (академии) конфликт интересов обернулся уже уголовной ответственностью, поскольку к возникшему конфликту добавилось получение взятки. Преподаватель проинформировал студентов одной из групп, что они могут успешно получить зачет без реальной проверки знаний, если каждый студент данной группы передаст преподавателю денежные средства в сумме 1 тыс. руб. В результате работник получил восемь мелких взяток и совершил восемь служебных подлогов путем внесения в официальные документы заведомо ложных сведений.</a:t>
            </a:r>
          </a:p>
          <a:p>
            <a:pPr algn="just"/>
            <a:r>
              <a:rPr lang="ru-RU" dirty="0"/>
              <a:t>Суд назначил наказание в виде </a:t>
            </a: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исправительных работ сроком полтора года с удержанием из зарплаты 10% заработка в доход государства. Правда, из-за истечения сроков давности уголовного преследования работник был полностью освобожден от назначенного наказания.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785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61C340-E427-9820-9EDC-F904C0DA0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Личная заинтересованность медиков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5DC0C8-585F-95A2-71DA-3B5FAC10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Для медицинских работников ситуации, когда возникает или может возникнуть конфликт интересов, регулируются четче. Согласно ч. 2, 3 ст. 75 Закона об охране здоровья при возникновении такой ситуации медработник обязан письменно проинформировать об этом работодателя (руководителя медицинского учреждения), а тот должен письменно уведомить уполномоченный орган (комиссию Минздрава по урегулированию конфликта интересов при осуществлении медицинской и фармацевтической деятельности). Сделать это нужно в течение семи дней со дня, когда руководителю учреждения стало известно о конфликте интересов.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009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F8B8AD-74CE-631D-2A95-D8EBDA11E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Коррупционные риски проявляются в случаях: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02E2BB-58BF-9FFB-2647-5943494B2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- берет за оказание услуги деньги у пациента (его родственника), минуя установленный порядок приема денежных средств через кассу и бухгалтерию учреждения;</a:t>
            </a:r>
          </a:p>
          <a:p>
            <a:r>
              <a:rPr lang="ru-RU" dirty="0"/>
              <a:t>- оказывает в рабочее время бесплатные услуги пациентам и платные услуги им же после работы;</a:t>
            </a:r>
          </a:p>
          <a:p>
            <a:r>
              <a:rPr lang="ru-RU" dirty="0"/>
              <a:t>- небескорыстно использует возможности пациентов учреждения и их родственников;</a:t>
            </a:r>
          </a:p>
          <a:p>
            <a:r>
              <a:rPr lang="ru-RU" dirty="0"/>
              <a:t>- рекламирует пациентам учреждения иные организации, предоставляющие любые платные услуги;</a:t>
            </a:r>
          </a:p>
          <a:p>
            <a:r>
              <a:rPr lang="ru-RU" dirty="0"/>
              <a:t>- рекомендует пациентам учреждения физических лиц, оказывающих любые платные услуги;</a:t>
            </a:r>
          </a:p>
          <a:p>
            <a:r>
              <a:rPr lang="ru-RU" dirty="0"/>
              <a:t>- участвует в принятии решений, которые могут принести материальную или нематериальную выгоду лицам, являющимся его родственниками, друзьями, или иным лицам, с которыми связана его личная заинтересованность;</a:t>
            </a:r>
          </a:p>
          <a:p>
            <a:r>
              <a:rPr lang="ru-RU" dirty="0"/>
              <a:t>- принимает решение об установлении (сохранении) деловых отношений учреждения с организацией, имеющей перед работником или иным лицом, с которым связана личная заинтересованность, обязательства.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6349600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307</TotalTime>
  <Words>1221</Words>
  <Application>Microsoft Office PowerPoint</Application>
  <PresentationFormat>Широкоэкранный</PresentationFormat>
  <Paragraphs>48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Ретро</vt:lpstr>
      <vt:lpstr>Конфликт интересов в профессиональной деятельности учреждения.</vt:lpstr>
      <vt:lpstr>Личная заинтересованность педагога</vt:lpstr>
      <vt:lpstr>Коррупционные риски проявляются в случаях:</vt:lpstr>
      <vt:lpstr>Меры по урегулированию инцидента:</vt:lpstr>
      <vt:lpstr>Судебная практика</vt:lpstr>
      <vt:lpstr>Презентация PowerPoint</vt:lpstr>
      <vt:lpstr>Презентация PowerPoint</vt:lpstr>
      <vt:lpstr>Личная заинтересованность медиков </vt:lpstr>
      <vt:lpstr>Коррупционные риски проявляются в случаях:</vt:lpstr>
      <vt:lpstr>Судебная практика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 интересов в профессиональной деятельности учреждения.</dc:title>
  <dc:creator>dmitriev_aa</dc:creator>
  <cp:lastModifiedBy>dmitriev_aa</cp:lastModifiedBy>
  <cp:revision>2</cp:revision>
  <cp:lastPrinted>2023-03-23T13:33:16Z</cp:lastPrinted>
  <dcterms:created xsi:type="dcterms:W3CDTF">2023-03-17T08:18:43Z</dcterms:created>
  <dcterms:modified xsi:type="dcterms:W3CDTF">2023-03-23T13:33:57Z</dcterms:modified>
</cp:coreProperties>
</file>